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30"/>
  </p:notesMasterIdLst>
  <p:sldIdLst>
    <p:sldId id="327" r:id="rId2"/>
    <p:sldId id="294" r:id="rId3"/>
    <p:sldId id="258" r:id="rId4"/>
    <p:sldId id="259" r:id="rId5"/>
    <p:sldId id="302" r:id="rId6"/>
    <p:sldId id="318" r:id="rId7"/>
    <p:sldId id="323" r:id="rId8"/>
    <p:sldId id="289" r:id="rId9"/>
    <p:sldId id="266" r:id="rId10"/>
    <p:sldId id="320" r:id="rId11"/>
    <p:sldId id="324" r:id="rId12"/>
    <p:sldId id="304" r:id="rId13"/>
    <p:sldId id="325" r:id="rId14"/>
    <p:sldId id="321" r:id="rId15"/>
    <p:sldId id="307" r:id="rId16"/>
    <p:sldId id="308" r:id="rId17"/>
    <p:sldId id="309" r:id="rId18"/>
    <p:sldId id="531" r:id="rId19"/>
    <p:sldId id="314" r:id="rId20"/>
    <p:sldId id="315" r:id="rId21"/>
    <p:sldId id="326" r:id="rId22"/>
    <p:sldId id="316" r:id="rId23"/>
    <p:sldId id="299" r:id="rId24"/>
    <p:sldId id="528" r:id="rId25"/>
    <p:sldId id="492" r:id="rId26"/>
    <p:sldId id="493" r:id="rId27"/>
    <p:sldId id="405" r:id="rId28"/>
    <p:sldId id="400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5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2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GB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GB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GB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6410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4093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4955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4756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4443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6808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146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3852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8393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6127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088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5280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5248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bg-BG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18771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356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6739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12962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0624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6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594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277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7780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3645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9686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1"/>
            <a:ext cx="9146382" cy="5139159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2472" y="1763570"/>
            <a:ext cx="4079529" cy="1744493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263110" y="1780536"/>
            <a:ext cx="2378291" cy="257390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145" y="977356"/>
            <a:ext cx="8223977" cy="661991"/>
          </a:xfrm>
        </p:spPr>
        <p:txBody>
          <a:bodyPr>
            <a:normAutofit/>
          </a:bodyPr>
          <a:lstStyle>
            <a:lvl1pPr marL="0" indent="0" algn="ctr">
              <a:buNone/>
              <a:defRPr sz="2699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610" y="4543242"/>
            <a:ext cx="1579508" cy="3939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473" y="4526749"/>
            <a:ext cx="472184" cy="3948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56" y="4526749"/>
            <a:ext cx="890312" cy="3948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0145" y="191143"/>
            <a:ext cx="8223977" cy="661991"/>
          </a:xfrm>
        </p:spPr>
        <p:txBody>
          <a:bodyPr/>
          <a:lstStyle>
            <a:lvl1pPr algn="ctr">
              <a:defRPr sz="3599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3563" y="4560047"/>
            <a:ext cx="1077953" cy="3771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6482890" y="4428069"/>
            <a:ext cx="2213639" cy="30513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499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6482890" y="4746153"/>
            <a:ext cx="2213639" cy="28192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349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03360" y="3648560"/>
            <a:ext cx="2213639" cy="398177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99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03360" y="4017508"/>
            <a:ext cx="2213639" cy="35169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799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192" y="5027007"/>
            <a:ext cx="9146382" cy="1629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191" y="5027007"/>
            <a:ext cx="9144000" cy="1629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8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1"/>
            <a:ext cx="9146382" cy="51391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2382" y="0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42804" y="1016308"/>
            <a:ext cx="2917030" cy="40248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1598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6914" indent="0">
              <a:buNone/>
              <a:defRPr sz="2798"/>
            </a:lvl2pPr>
            <a:lvl3pPr marL="913829" indent="0">
              <a:buNone/>
              <a:defRPr sz="2399"/>
            </a:lvl3pPr>
            <a:lvl4pPr marL="1370743" indent="0">
              <a:buNone/>
              <a:defRPr sz="1999"/>
            </a:lvl4pPr>
            <a:lvl5pPr marL="1827657" indent="0">
              <a:buNone/>
              <a:defRPr sz="1999"/>
            </a:lvl5pPr>
            <a:lvl6pPr marL="2284572" indent="0">
              <a:buNone/>
              <a:defRPr sz="1999"/>
            </a:lvl6pPr>
            <a:lvl7pPr marL="2741486" indent="0">
              <a:buNone/>
              <a:defRPr sz="1999"/>
            </a:lvl7pPr>
            <a:lvl8pPr marL="3198400" indent="0">
              <a:buNone/>
              <a:defRPr sz="1999"/>
            </a:lvl8pPr>
            <a:lvl9pPr marL="3655314" indent="0">
              <a:buNone/>
              <a:defRPr sz="1999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3059832" y="1016305"/>
            <a:ext cx="36001" cy="41271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95833" y="1311749"/>
            <a:ext cx="180001" cy="252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5041112"/>
            <a:ext cx="9144000" cy="102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6953" y="1015400"/>
            <a:ext cx="5399474" cy="37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2/27/2019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141" y="174730"/>
            <a:ext cx="1594561" cy="39771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2382" y="0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59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44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2383" y="4341"/>
            <a:ext cx="9146382" cy="513915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3" y="4341"/>
            <a:ext cx="9146382" cy="513915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788476" y="527434"/>
            <a:ext cx="6304555" cy="774977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685389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6598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6598" b="1" i="0" u="none" strike="noStrike" kern="1200" cap="none" spc="113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6" y="1667199"/>
            <a:ext cx="2681929" cy="311151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39" y="235694"/>
            <a:ext cx="1594561" cy="39771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143" y="1276855"/>
            <a:ext cx="899176" cy="8991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837" y="2832220"/>
            <a:ext cx="874800" cy="10516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000" y="2832220"/>
            <a:ext cx="874800" cy="10419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00" y="2831748"/>
            <a:ext cx="874800" cy="11753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00" y="2827319"/>
            <a:ext cx="874800" cy="10130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000" y="2832220"/>
            <a:ext cx="874800" cy="10752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727" y="2832221"/>
            <a:ext cx="873491" cy="108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2977060" y="2501674"/>
            <a:ext cx="537134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2977061" y="2501674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4023000" y="2501674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5108400" y="2496911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6188400" y="2496911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7268400" y="2496911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8348400" y="2501674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5662730" y="2319746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192" y="4778499"/>
            <a:ext cx="9146382" cy="3784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142" y="1276854"/>
            <a:ext cx="899176" cy="8991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837" y="2832219"/>
            <a:ext cx="874800" cy="10516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000" y="2832219"/>
            <a:ext cx="874800" cy="104194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00" y="2831746"/>
            <a:ext cx="874800" cy="117535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00" y="2827319"/>
            <a:ext cx="874800" cy="10130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000" y="2832219"/>
            <a:ext cx="874800" cy="107527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727" y="2832221"/>
            <a:ext cx="873491" cy="108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2977060" y="2501674"/>
            <a:ext cx="537134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2977061" y="2501674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4023000" y="2501674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5108400" y="2496911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6188400" y="2496911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7268400" y="2496911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8348400" y="2501674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5662730" y="2319746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54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2383" y="4341"/>
            <a:ext cx="9146382" cy="513915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398" y="2286000"/>
            <a:ext cx="3107511" cy="2492839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009" y="952279"/>
            <a:ext cx="2630271" cy="1087793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10" y="3721415"/>
            <a:ext cx="5015692" cy="1099509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4505" y="940006"/>
            <a:ext cx="2652927" cy="1200208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39" y="972820"/>
            <a:ext cx="3083604" cy="130532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9" y="2492455"/>
            <a:ext cx="5008506" cy="923724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5306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13" y="83042"/>
            <a:ext cx="7129535" cy="66199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25" y="198355"/>
            <a:ext cx="1446762" cy="42234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359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2383" y="4341"/>
            <a:ext cx="9146382" cy="51391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30639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13" y="83042"/>
            <a:ext cx="7129535" cy="66199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4273" y="900122"/>
            <a:ext cx="4572449" cy="985826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" y="1049842"/>
            <a:ext cx="4015698" cy="90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" y="1737949"/>
            <a:ext cx="5000625" cy="227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5821125" y="1951708"/>
            <a:ext cx="2366387" cy="124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17" y="3923173"/>
            <a:ext cx="5375709" cy="74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143" y="3382584"/>
            <a:ext cx="2514600" cy="133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25" y="198355"/>
            <a:ext cx="1446762" cy="42234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010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1"/>
            <a:ext cx="9146382" cy="5139159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14308" y="889731"/>
            <a:ext cx="7128007" cy="4122095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099"/>
            </a:lvl1pPr>
            <a:lvl2pPr marL="742486" marR="0" indent="-285572" algn="l" defTabSz="913829" rtl="0" eaLnBrk="1" fontAlgn="auto" latinLnBrk="1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Tx/>
              <a:buSzTx/>
              <a:buFont typeface="Wingdings" panose="05000000000000000000" pitchFamily="2" charset="2"/>
              <a:buChar char="§"/>
              <a:tabLst>
                <a:tab pos="211804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2399" dirty="0"/>
              <a:t>Software University – High-Quality Education, </a:t>
            </a:r>
            <a:br>
              <a:rPr lang="en-US" sz="2399" dirty="0"/>
            </a:br>
            <a:r>
              <a:rPr lang="en-US" sz="2399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174" noProof="1">
                <a:hlinkClick r:id="rId3"/>
              </a:rPr>
              <a:t>softuni.bg</a:t>
            </a:r>
            <a:r>
              <a:rPr lang="en-US" sz="2174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2399" dirty="0"/>
              <a:t>Software University Foundation</a:t>
            </a:r>
            <a:endParaRPr lang="bg-BG" sz="2399" dirty="0"/>
          </a:p>
          <a:p>
            <a:pPr lvl="1">
              <a:lnSpc>
                <a:spcPct val="100000"/>
              </a:lnSpc>
            </a:pPr>
            <a:r>
              <a:rPr lang="en-US" sz="2249" noProof="1">
                <a:hlinkClick r:id="rId4"/>
              </a:rPr>
              <a:t>http://softuni.foundation/</a:t>
            </a:r>
            <a:endParaRPr lang="en-US" sz="2249" noProof="1"/>
          </a:p>
          <a:p>
            <a:pPr>
              <a:lnSpc>
                <a:spcPct val="100000"/>
              </a:lnSpc>
            </a:pPr>
            <a:r>
              <a:rPr lang="en-US" sz="2399" dirty="0"/>
              <a:t>Software University @ Facebook</a:t>
            </a:r>
          </a:p>
          <a:p>
            <a:pPr marL="742486" marR="0" lvl="1" indent="-285572" algn="l" defTabSz="913829" rtl="0" eaLnBrk="1" fontAlgn="auto" latinLnBrk="1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Tx/>
              <a:buSzTx/>
              <a:buFont typeface="Wingdings" panose="05000000000000000000" pitchFamily="2" charset="2"/>
              <a:buChar char="§"/>
              <a:tabLst>
                <a:tab pos="211804" algn="l"/>
              </a:tabLst>
              <a:defRPr/>
            </a:pPr>
            <a:r>
              <a:rPr kumimoji="0" lang="en-US" sz="2174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174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2399" dirty="0"/>
              <a:t>Software University Forums</a:t>
            </a:r>
          </a:p>
          <a:p>
            <a:pPr marL="742486" marR="0" lvl="1" indent="-285572" algn="l" defTabSz="913829" rtl="0" eaLnBrk="1" fontAlgn="auto" latinLnBrk="1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Tx/>
              <a:buSzTx/>
              <a:buFont typeface="Wingdings" panose="05000000000000000000" pitchFamily="2" charset="2"/>
              <a:buChar char="§"/>
              <a:tabLst>
                <a:tab pos="211804" algn="l"/>
              </a:tabLst>
              <a:defRPr/>
            </a:pPr>
            <a:r>
              <a:rPr lang="en-US" sz="2099" dirty="0">
                <a:hlinkClick r:id="rId6"/>
              </a:rPr>
              <a:t>forum.softuni.bg</a:t>
            </a:r>
            <a:endParaRPr lang="en-US" sz="2099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087" y="2706470"/>
            <a:ext cx="839273" cy="83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483" y="3763097"/>
            <a:ext cx="781878" cy="781675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53" y="1788517"/>
            <a:ext cx="2420824" cy="32233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72" y="989568"/>
            <a:ext cx="1252706" cy="15488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2382" y="0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15" y="81655"/>
            <a:ext cx="7129535" cy="66199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0922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secHead">
  <p:cSld name="1_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684787" y="3714750"/>
            <a:ext cx="7774425" cy="61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100"/>
              <a:buFont typeface="Calibri"/>
              <a:buNone/>
              <a:defRPr sz="41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4787" y="4316226"/>
            <a:ext cx="7774425" cy="53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000"/>
              <a:buFont typeface="Noto Sans Symbols"/>
              <a:buNone/>
              <a:defRPr sz="3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F9A1D"/>
              </a:buClr>
              <a:buSzPts val="130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D9411"/>
              </a:buClr>
              <a:buSzPts val="11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28D10"/>
              </a:buClr>
              <a:buSzPts val="11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034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1"/>
            <a:ext cx="9146382" cy="51391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2382" y="0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2777" y="1057229"/>
            <a:ext cx="2679122" cy="328885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575" y="1028704"/>
            <a:ext cx="6136847" cy="3596951"/>
          </a:xfrm>
        </p:spPr>
        <p:txBody>
          <a:bodyPr/>
          <a:lstStyle>
            <a:lvl1pPr marL="385532" indent="-38553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2/27/2019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25" y="198355"/>
            <a:ext cx="1446762" cy="42234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229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1"/>
            <a:ext cx="9146382" cy="5139159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1332" y="3528619"/>
            <a:ext cx="8221337" cy="5760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47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1332" y="4117829"/>
            <a:ext cx="8221337" cy="37486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999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3239802" y="650814"/>
            <a:ext cx="2664397" cy="266439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75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1"/>
            <a:ext cx="9146382" cy="51391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604" y="0"/>
            <a:ext cx="86537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04" y="1344266"/>
            <a:ext cx="1372729" cy="304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6404" y="1344267"/>
            <a:ext cx="686364" cy="304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9133" y="840858"/>
            <a:ext cx="7447293" cy="39570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2718" y="75562"/>
            <a:ext cx="6299621" cy="66199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2/27/2019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49" y="207286"/>
            <a:ext cx="1365242" cy="39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3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1"/>
            <a:ext cx="9146382" cy="51391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2604" y="0"/>
            <a:ext cx="86537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21" y="2486029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2718" y="75562"/>
            <a:ext cx="6299621" cy="66199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9305" y="840858"/>
            <a:ext cx="7527122" cy="39570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49" y="207286"/>
            <a:ext cx="1365242" cy="39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2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1"/>
            <a:ext cx="9146382" cy="5139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9144000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802" y="897094"/>
            <a:ext cx="8863572" cy="3900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25" y="198355"/>
            <a:ext cx="1446762" cy="42234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3885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06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1"/>
            <a:ext cx="9146382" cy="5139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2382" y="0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4638505"/>
            <a:ext cx="9144000" cy="504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3871238" y="3618499"/>
            <a:ext cx="1401526" cy="1401526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413" y="3905080"/>
            <a:ext cx="719175" cy="88865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802" y="896949"/>
            <a:ext cx="4069611" cy="36180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31588" y="896949"/>
            <a:ext cx="4069610" cy="36180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41612" y="4792920"/>
            <a:ext cx="606535" cy="231634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2/27/2019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25" y="198355"/>
            <a:ext cx="1446762" cy="42234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6047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1"/>
            <a:ext cx="9146382" cy="5139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2382" y="-13447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876" y="897095"/>
            <a:ext cx="8858323" cy="388921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6914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463" y="1372856"/>
            <a:ext cx="8221076" cy="13052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1799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25" y="198355"/>
            <a:ext cx="1446762" cy="42234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6359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1612" y="4797897"/>
            <a:ext cx="606535" cy="231634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75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2/27/2019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8147" y="4797897"/>
            <a:ext cx="7925464" cy="231634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4809" y="4797897"/>
            <a:ext cx="321617" cy="231634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04" y="75562"/>
            <a:ext cx="7129535" cy="661991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810" y="854133"/>
            <a:ext cx="8853617" cy="39321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1245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2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913829" rtl="0" eaLnBrk="1" latinLnBrk="1" hangingPunct="1">
        <a:spcBef>
          <a:spcPct val="0"/>
        </a:spcBef>
        <a:buNone/>
        <a:defRPr sz="299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686" indent="-342686" algn="l" defTabSz="913829" rtl="0" eaLnBrk="1" latinLnBrk="1" hangingPunct="1">
        <a:lnSpc>
          <a:spcPct val="105000"/>
        </a:lnSpc>
        <a:spcBef>
          <a:spcPts val="450"/>
        </a:spcBef>
        <a:spcAft>
          <a:spcPts val="450"/>
        </a:spcAft>
        <a:buFont typeface="Wingdings" panose="05000000000000000000" pitchFamily="2" charset="2"/>
        <a:buChar char="§"/>
        <a:defRPr sz="2548" kern="1200">
          <a:solidFill>
            <a:schemeClr val="tx1"/>
          </a:solidFill>
          <a:latin typeface="+mn-lt"/>
          <a:ea typeface="+mn-ea"/>
          <a:cs typeface="+mn-cs"/>
        </a:defRPr>
      </a:lvl1pPr>
      <a:lvl2pPr marL="742486" indent="-285572" algn="l" defTabSz="913829" rtl="0" eaLnBrk="1" latinLnBrk="1" hangingPunct="1">
        <a:lnSpc>
          <a:spcPct val="105000"/>
        </a:lnSpc>
        <a:spcBef>
          <a:spcPts val="450"/>
        </a:spcBef>
        <a:spcAft>
          <a:spcPts val="450"/>
        </a:spcAft>
        <a:buFont typeface="Wingdings" panose="05000000000000000000" pitchFamily="2" charset="2"/>
        <a:buChar char="§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286" indent="-228458" algn="l" defTabSz="913829" rtl="0" eaLnBrk="1" latinLnBrk="1" hangingPunct="1">
        <a:lnSpc>
          <a:spcPct val="105000"/>
        </a:lnSpc>
        <a:spcBef>
          <a:spcPts val="450"/>
        </a:spcBef>
        <a:spcAft>
          <a:spcPts val="450"/>
        </a:spcAft>
        <a:buFont typeface="Wingdings" panose="05000000000000000000" pitchFamily="2" charset="2"/>
        <a:buChar char="§"/>
        <a:defRPr sz="2249" kern="1200">
          <a:solidFill>
            <a:schemeClr val="tx1"/>
          </a:solidFill>
          <a:latin typeface="+mn-lt"/>
          <a:ea typeface="+mn-ea"/>
          <a:cs typeface="+mn-cs"/>
        </a:defRPr>
      </a:lvl3pPr>
      <a:lvl4pPr marL="1599200" indent="-228458" algn="l" defTabSz="913829" rtl="0" eaLnBrk="1" latinLnBrk="1" hangingPunct="1">
        <a:lnSpc>
          <a:spcPct val="105000"/>
        </a:lnSpc>
        <a:spcBef>
          <a:spcPts val="450"/>
        </a:spcBef>
        <a:spcAft>
          <a:spcPts val="450"/>
        </a:spcAft>
        <a:buFont typeface="Wingdings" panose="05000000000000000000" pitchFamily="2" charset="2"/>
        <a:buChar char="§"/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114" indent="-228458" algn="l" defTabSz="913829" rtl="0" eaLnBrk="1" latinLnBrk="1" hangingPunct="1">
        <a:lnSpc>
          <a:spcPct val="105000"/>
        </a:lnSpc>
        <a:spcBef>
          <a:spcPts val="450"/>
        </a:spcBef>
        <a:spcAft>
          <a:spcPts val="450"/>
        </a:spcAft>
        <a:buFont typeface="Wingdings" panose="05000000000000000000" pitchFamily="2" charset="2"/>
        <a:buChar char="§"/>
        <a:defRPr sz="1949" kern="1200">
          <a:solidFill>
            <a:schemeClr val="tx1"/>
          </a:solidFill>
          <a:latin typeface="+mn-lt"/>
          <a:ea typeface="+mn-ea"/>
          <a:cs typeface="+mn-cs"/>
        </a:defRPr>
      </a:lvl5pPr>
      <a:lvl6pPr marL="2513028" indent="-228458" algn="l" defTabSz="913829" rtl="0" eaLnBrk="1" latinLnBrk="1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69943" indent="-228458" algn="l" defTabSz="913829" rtl="0" eaLnBrk="1" latinLnBrk="1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6857" indent="-228458" algn="l" defTabSz="913829" rtl="0" eaLnBrk="1" latinLnBrk="1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3772" indent="-228458" algn="l" defTabSz="913829" rtl="0" eaLnBrk="1" latinLnBrk="1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829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14" algn="l" defTabSz="913829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829" algn="l" defTabSz="913829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743" algn="l" defTabSz="913829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657" algn="l" defTabSz="913829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2" algn="l" defTabSz="913829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486" algn="l" defTabSz="913829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0" algn="l" defTabSz="913829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314" algn="l" defTabSz="913829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ragon.one/library-driven-development-in-solidity-2bebcaf88736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medium.com/cardstack/upgradable-contracts-in-solidity-d5af87f0f913" TargetMode="External"/><Relationship Id="rId4" Type="http://schemas.openxmlformats.org/officeDocument/2006/relationships/hyperlink" Target="https://blockgeeks.com/guides/ethereum-casper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57.png"/><Relationship Id="rId26" Type="http://schemas.openxmlformats.org/officeDocument/2006/relationships/image" Target="../media/image39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http://codexio.bg/" TargetMode="External"/><Relationship Id="rId12" Type="http://schemas.openxmlformats.org/officeDocument/2006/relationships/image" Target="../media/image55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56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59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60.png"/><Relationship Id="rId10" Type="http://schemas.openxmlformats.org/officeDocument/2006/relationships/image" Target="../media/image54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52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8.png"/><Relationship Id="rId22" Type="http://schemas.openxmlformats.org/officeDocument/2006/relationships/image" Target="../media/image32.png"/><Relationship Id="rId27" Type="http://schemas.openxmlformats.org/officeDocument/2006/relationships/hyperlink" Target="http://smartit.bg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61.jpe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65.gif"/><Relationship Id="rId5" Type="http://schemas.openxmlformats.org/officeDocument/2006/relationships/image" Target="../media/image62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http://codexio.bg/" TargetMode="External"/><Relationship Id="rId9" Type="http://schemas.openxmlformats.org/officeDocument/2006/relationships/image" Target="../media/image6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44FA9F4F-FE1D-461A-AE4B-9B3E29B01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Inheritance and Multiple Contracts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433CB8-C276-40F9-AC40-CA07D7C1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Smart Contract Development With Solidity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B19918-D4CC-4D7F-889F-1EA12CC1EE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82890" y="4420278"/>
            <a:ext cx="2213639" cy="320720"/>
          </a:xfrm>
        </p:spPr>
        <p:txBody>
          <a:bodyPr/>
          <a:lstStyle/>
          <a:p>
            <a:r>
              <a:rPr lang="en-GB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University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F3FADE1-DCDD-400D-A59B-7B4123F9FD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82890" y="4742242"/>
            <a:ext cx="2213639" cy="289750"/>
          </a:xfrm>
        </p:spPr>
        <p:txBody>
          <a:bodyPr/>
          <a:lstStyle/>
          <a:p>
            <a:r>
              <a:rPr lang="en-GB" sz="1400" u="sng" dirty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GB" sz="1400" dirty="0">
              <a:solidFill>
                <a:srgbClr val="F27A4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4C711FD-09C6-4E0E-BEF2-7C46200C415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3360" y="3648496"/>
            <a:ext cx="2213639" cy="398305"/>
          </a:xfrm>
        </p:spPr>
        <p:txBody>
          <a:bodyPr/>
          <a:lstStyle/>
          <a:p>
            <a:r>
              <a:rPr lang="en-GB" sz="2100" noProof="1">
                <a:ea typeface="Calibri"/>
                <a:cs typeface="Calibri"/>
                <a:sym typeface="Calibri"/>
              </a:rPr>
              <a:t>SoftUni Team</a:t>
            </a:r>
            <a:endParaRPr lang="en-GB" sz="1100" noProof="1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F467EC-F642-476B-AE4C-6D4699AD8C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3360" y="4017476"/>
            <a:ext cx="2213639" cy="351754"/>
          </a:xfrm>
        </p:spPr>
        <p:txBody>
          <a:bodyPr/>
          <a:lstStyle/>
          <a:p>
            <a:r>
              <a:rPr lang="en-GB" sz="1800" dirty="0">
                <a:ea typeface="Calibri"/>
                <a:cs typeface="Calibri"/>
                <a:sym typeface="Calibri"/>
              </a:rPr>
              <a:t>Technical Trainers</a:t>
            </a:r>
            <a:endParaRPr lang="en-GB" sz="1200" dirty="0"/>
          </a:p>
        </p:txBody>
      </p:sp>
      <p:pic>
        <p:nvPicPr>
          <p:cNvPr id="17" name="Shape 124">
            <a:extLst>
              <a:ext uri="{FF2B5EF4-FFF2-40B4-BE49-F238E27FC236}">
                <a16:creationId xmlns:a16="http://schemas.microsoft.com/office/drawing/2014/main" id="{E21EC3AA-52B5-4E94-A347-3CF88C7294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615" y="1856467"/>
            <a:ext cx="937067" cy="16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25">
            <a:extLst>
              <a:ext uri="{FF2B5EF4-FFF2-40B4-BE49-F238E27FC236}">
                <a16:creationId xmlns:a16="http://schemas.microsoft.com/office/drawing/2014/main" id="{9CF8F30C-A88B-4F8D-80FC-36E50BBE445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45" y="2118280"/>
            <a:ext cx="1588735" cy="1124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72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r>
              <a:rPr lang="en-US" dirty="0"/>
              <a:t>A function can be overridden by another function having the 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same name and same number/types of parameters.</a:t>
            </a:r>
          </a:p>
          <a:p>
            <a:endParaRPr lang="en-US" dirty="0"/>
          </a:p>
        </p:txBody>
      </p:sp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lvl="0"/>
            <a:r>
              <a:rPr lang="en-GB" dirty="0"/>
              <a:t>Overriding</a:t>
            </a:r>
            <a:endParaRPr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1628577" y="2101395"/>
            <a:ext cx="5882142" cy="21658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54000" rIns="108000" bIns="54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contract</a:t>
            </a:r>
            <a:r>
              <a:rPr lang="en-US" sz="1800" b="0" dirty="0">
                <a:solidFill>
                  <a:schemeClr val="accent1"/>
                </a:solidFill>
                <a:effectLst/>
                <a:ea typeface="Calibri"/>
                <a:cs typeface="Calibri"/>
              </a:rPr>
              <a:t>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A {</a:t>
            </a:r>
          </a:p>
          <a:p>
            <a:r>
              <a:rPr lang="en-US" sz="1800" b="0" dirty="0">
                <a:solidFill>
                  <a:schemeClr val="accent1"/>
                </a:solidFill>
                <a:effectLst/>
                <a:ea typeface="Calibri"/>
                <a:cs typeface="Calibri"/>
              </a:rPr>
              <a:t>   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function</a:t>
            </a:r>
            <a:r>
              <a:rPr lang="en-US" sz="1800" b="0" dirty="0">
                <a:solidFill>
                  <a:schemeClr val="accent1"/>
                </a:solidFill>
                <a:effectLst/>
                <a:ea typeface="Calibri"/>
                <a:cs typeface="Calibri"/>
              </a:rPr>
              <a:t>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test(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uint256</a:t>
            </a:r>
            <a:r>
              <a:rPr lang="en-US" sz="1800" b="0" dirty="0">
                <a:solidFill>
                  <a:schemeClr val="accent1"/>
                </a:solidFill>
                <a:effectLst/>
                <a:ea typeface="Calibri"/>
                <a:cs typeface="Calibri"/>
              </a:rPr>
              <a:t>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number)</a:t>
            </a:r>
            <a:r>
              <a:rPr lang="en-US" sz="1800" b="0" dirty="0">
                <a:solidFill>
                  <a:schemeClr val="accent1"/>
                </a:solidFill>
                <a:effectLst/>
                <a:ea typeface="Calibri"/>
                <a:cs typeface="Calibri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public {}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}</a:t>
            </a:r>
            <a:r>
              <a:rPr lang="en-US" sz="1800" b="0" dirty="0">
                <a:solidFill>
                  <a:schemeClr val="accent1"/>
                </a:solidFill>
                <a:effectLst/>
                <a:ea typeface="Calibri"/>
                <a:cs typeface="Calibri"/>
              </a:rPr>
              <a:t> </a:t>
            </a:r>
          </a:p>
          <a:p>
            <a:endParaRPr lang="en-US" sz="1800" b="0" dirty="0">
              <a:solidFill>
                <a:schemeClr val="accent1"/>
              </a:solidFill>
              <a:effectLst/>
              <a:cs typeface="Calibri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cs typeface="Calibri"/>
              </a:rPr>
              <a:t>Contract</a:t>
            </a:r>
            <a:r>
              <a:rPr lang="en-US" sz="1800" b="0" dirty="0">
                <a:solidFill>
                  <a:schemeClr val="accent1"/>
                </a:solidFill>
                <a:effectLst/>
                <a:cs typeface="Calibri"/>
              </a:rPr>
              <a:t>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B</a:t>
            </a:r>
            <a:r>
              <a:rPr lang="en-US" sz="1800" b="0" dirty="0">
                <a:solidFill>
                  <a:schemeClr val="accent1"/>
                </a:solidFill>
                <a:effectLst/>
                <a:cs typeface="Calibri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cs typeface="Calibri"/>
              </a:rPr>
              <a:t>is</a:t>
            </a:r>
            <a:r>
              <a:rPr lang="en-US" sz="1800" b="0" dirty="0">
                <a:solidFill>
                  <a:schemeClr val="accent1"/>
                </a:solidFill>
                <a:effectLst/>
                <a:cs typeface="Calibri"/>
              </a:rPr>
              <a:t>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A</a:t>
            </a:r>
            <a:r>
              <a:rPr lang="en-US" sz="1800" b="0" dirty="0">
                <a:solidFill>
                  <a:schemeClr val="tx1"/>
                </a:solidFill>
                <a:effectLst/>
                <a:cs typeface="Calibri"/>
              </a:rPr>
              <a:t> {</a:t>
            </a:r>
          </a:p>
          <a:p>
            <a:r>
              <a:rPr lang="en-US" sz="1800" b="0" dirty="0">
                <a:solidFill>
                  <a:schemeClr val="accent1"/>
                </a:solidFill>
                <a:effectLst/>
                <a:cs typeface="Calibri"/>
              </a:rPr>
              <a:t>   </a:t>
            </a:r>
            <a:r>
              <a:rPr lang="en-US" sz="1800" b="0" dirty="0">
                <a:solidFill>
                  <a:schemeClr val="bg1"/>
                </a:solidFill>
                <a:effectLst/>
                <a:cs typeface="Calibri"/>
              </a:rPr>
              <a:t>function</a:t>
            </a:r>
            <a:r>
              <a:rPr lang="en-US" sz="1800" b="0" dirty="0">
                <a:solidFill>
                  <a:schemeClr val="accent1"/>
                </a:solidFill>
                <a:effectLst/>
                <a:cs typeface="Calibri"/>
              </a:rPr>
              <a:t>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test(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uint256</a:t>
            </a:r>
            <a:r>
              <a:rPr lang="en-US" sz="1800" b="0" dirty="0">
                <a:solidFill>
                  <a:schemeClr val="accent1"/>
                </a:solidFill>
                <a:effectLst/>
                <a:cs typeface="Calibri"/>
              </a:rPr>
              <a:t>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number)</a:t>
            </a:r>
            <a:r>
              <a:rPr lang="en-US" sz="1800" b="0" dirty="0">
                <a:solidFill>
                  <a:schemeClr val="accent1"/>
                </a:solidFill>
                <a:effectLst/>
                <a:cs typeface="Calibri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cs typeface="Calibri"/>
              </a:rPr>
              <a:t>public {}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cs typeface="Calibri"/>
              </a:rPr>
              <a:t>}</a:t>
            </a:r>
            <a:endParaRPr lang="en-US" sz="1800" b="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7529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sz="quarter" idx="10"/>
          </p:nvPr>
        </p:nvSpPr>
        <p:spPr>
          <a:xfrm>
            <a:off x="142804" y="942288"/>
            <a:ext cx="8863572" cy="390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dirty="0"/>
              <a:t>basic inheritance code example</a:t>
            </a:r>
          </a:p>
          <a:p>
            <a:pPr>
              <a:spcBef>
                <a:spcPts val="0"/>
              </a:spcBef>
            </a:pPr>
            <a:r>
              <a:rPr lang="en-GB" dirty="0"/>
              <a:t>overriding inheritance code example</a:t>
            </a:r>
          </a:p>
          <a:p>
            <a:pPr>
              <a:spcBef>
                <a:spcPts val="0"/>
              </a:spcBef>
            </a:pPr>
            <a:r>
              <a:rPr lang="en-GB" dirty="0"/>
              <a:t>inheritance with constructors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lvl="0"/>
            <a:r>
              <a:rPr lang="en-GB" sz="3200" dirty="0"/>
              <a:t>Example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2C3BE1-E40A-4404-90C8-B449643EC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241" y="1852223"/>
            <a:ext cx="2654196" cy="265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r>
              <a:rPr lang="en-US" dirty="0"/>
              <a:t>A contract </a:t>
            </a:r>
            <a:r>
              <a:rPr lang="en-US" b="1" dirty="0">
                <a:solidFill>
                  <a:schemeClr val="bg1"/>
                </a:solidFill>
              </a:rPr>
              <a:t>can inherit multiple contracts </a:t>
            </a:r>
            <a:r>
              <a:rPr lang="en-US" dirty="0"/>
              <a:t>at once</a:t>
            </a:r>
          </a:p>
          <a:p>
            <a:pPr>
              <a:spcBef>
                <a:spcPts val="0"/>
              </a:spcBef>
            </a:pPr>
            <a:r>
              <a:rPr lang="en-US" dirty="0"/>
              <a:t>Very </a:t>
            </a:r>
            <a:r>
              <a:rPr lang="en-US" b="1" dirty="0">
                <a:solidFill>
                  <a:schemeClr val="bg1"/>
                </a:solidFill>
              </a:rPr>
              <a:t>similar to Python’s inheritance </a:t>
            </a:r>
            <a:r>
              <a:rPr lang="en-US" dirty="0" smtClean="0"/>
              <a:t>rules</a:t>
            </a:r>
          </a:p>
          <a:p>
            <a:pPr>
              <a:spcBef>
                <a:spcPts val="0"/>
              </a:spcBef>
            </a:pPr>
            <a:r>
              <a:rPr lang="en-US" dirty="0"/>
              <a:t>“most base-like” to “most derived”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Diamond problem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lvl="0"/>
            <a:r>
              <a:rPr lang="en-US" dirty="0"/>
              <a:t>Multiple Inheritance</a:t>
            </a:r>
            <a:endParaRPr dirty="0"/>
          </a:p>
        </p:txBody>
      </p:sp>
      <p:grpSp>
        <p:nvGrpSpPr>
          <p:cNvPr id="4" name="Group 3"/>
          <p:cNvGrpSpPr/>
          <p:nvPr/>
        </p:nvGrpSpPr>
        <p:grpSpPr>
          <a:xfrm>
            <a:off x="6435520" y="2542462"/>
            <a:ext cx="2510646" cy="2255432"/>
            <a:chOff x="1831166" y="3124200"/>
            <a:chExt cx="2510646" cy="2255432"/>
          </a:xfrm>
        </p:grpSpPr>
        <p:sp>
          <p:nvSpPr>
            <p:cNvPr id="5" name="Rectangle 4"/>
            <p:cNvSpPr/>
            <p:nvPr/>
          </p:nvSpPr>
          <p:spPr>
            <a:xfrm>
              <a:off x="2665412" y="3124200"/>
              <a:ext cx="838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A</a:t>
              </a:r>
              <a:endParaRPr lang="en-US" sz="2800" i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1166" y="4038600"/>
              <a:ext cx="838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503612" y="4038600"/>
              <a:ext cx="838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65412" y="4922432"/>
              <a:ext cx="838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/>
            <p:cNvCxnSpPr>
              <a:endCxn id="6" idx="2"/>
            </p:cNvCxnSpPr>
            <p:nvPr/>
          </p:nvCxnSpPr>
          <p:spPr>
            <a:xfrm flipH="1" flipV="1">
              <a:off x="2250266" y="4495800"/>
              <a:ext cx="415146" cy="42663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7" idx="2"/>
            </p:cNvCxnSpPr>
            <p:nvPr/>
          </p:nvCxnSpPr>
          <p:spPr>
            <a:xfrm flipV="1">
              <a:off x="3503612" y="4495800"/>
              <a:ext cx="419100" cy="42663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2665412" y="3581400"/>
              <a:ext cx="211527" cy="45720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3275012" y="3581400"/>
              <a:ext cx="228600" cy="45720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697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sz="quarter" idx="10"/>
          </p:nvPr>
        </p:nvSpPr>
        <p:spPr>
          <a:xfrm>
            <a:off x="142804" y="1211887"/>
            <a:ext cx="8863572" cy="1104093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GB" dirty="0"/>
              <a:t>basic multiple inheritance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linearization explained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lvl="0"/>
            <a:r>
              <a:rPr lang="en-GB" sz="3200" dirty="0"/>
              <a:t>Example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70803-6413-4E6E-8830-BE3D4F2DB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006" y="1695562"/>
            <a:ext cx="2189504" cy="21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6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lvl="0"/>
            <a:r>
              <a:rPr lang="en-US" dirty="0"/>
              <a:t>Multiple Inheritance</a:t>
            </a:r>
            <a:endParaRPr dirty="0"/>
          </a:p>
        </p:txBody>
      </p:sp>
      <p:cxnSp>
        <p:nvCxnSpPr>
          <p:cNvPr id="13" name="Straight Arrow Connector 12"/>
          <p:cNvCxnSpPr>
            <a:stCxn id="28" idx="0"/>
            <a:endCxn id="25" idx="4"/>
          </p:cNvCxnSpPr>
          <p:nvPr/>
        </p:nvCxnSpPr>
        <p:spPr>
          <a:xfrm flipV="1">
            <a:off x="4319542" y="2041190"/>
            <a:ext cx="0" cy="726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2355282" y="1391833"/>
            <a:ext cx="3738389" cy="2893755"/>
            <a:chOff x="1660995" y="1809037"/>
            <a:chExt cx="3738389" cy="2893755"/>
          </a:xfrm>
        </p:grpSpPr>
        <p:sp>
          <p:nvSpPr>
            <p:cNvPr id="21" name="Oval 20"/>
            <p:cNvSpPr/>
            <p:nvPr/>
          </p:nvSpPr>
          <p:spPr>
            <a:xfrm>
              <a:off x="1966582" y="4053435"/>
              <a:ext cx="731834" cy="6493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S5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1771957" y="2931236"/>
              <a:ext cx="731834" cy="6493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S4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4667550" y="2133716"/>
              <a:ext cx="731834" cy="6493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1660995" y="1809038"/>
              <a:ext cx="731834" cy="6493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S2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3259338" y="1809037"/>
              <a:ext cx="731834" cy="6493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S3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3259338" y="3184415"/>
              <a:ext cx="731834" cy="6493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S6</a:t>
              </a:r>
            </a:p>
          </p:txBody>
        </p:sp>
        <p:cxnSp>
          <p:nvCxnSpPr>
            <p:cNvPr id="31" name="Straight Arrow Connector 30"/>
            <p:cNvCxnSpPr>
              <a:stCxn id="28" idx="7"/>
              <a:endCxn id="23" idx="3"/>
            </p:cNvCxnSpPr>
            <p:nvPr/>
          </p:nvCxnSpPr>
          <p:spPr>
            <a:xfrm flipV="1">
              <a:off x="3883997" y="2687977"/>
              <a:ext cx="890728" cy="5915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5" idx="2"/>
              <a:endCxn id="24" idx="6"/>
            </p:cNvCxnSpPr>
            <p:nvPr/>
          </p:nvCxnSpPr>
          <p:spPr>
            <a:xfrm flipH="1">
              <a:off x="2392829" y="2133716"/>
              <a:ext cx="86650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2" idx="0"/>
              <a:endCxn id="24" idx="4"/>
            </p:cNvCxnSpPr>
            <p:nvPr/>
          </p:nvCxnSpPr>
          <p:spPr>
            <a:xfrm flipH="1" flipV="1">
              <a:off x="2026912" y="2458395"/>
              <a:ext cx="110962" cy="4728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21" idx="0"/>
              <a:endCxn id="22" idx="4"/>
            </p:cNvCxnSpPr>
            <p:nvPr/>
          </p:nvCxnSpPr>
          <p:spPr>
            <a:xfrm flipH="1" flipV="1">
              <a:off x="2137874" y="3580593"/>
              <a:ext cx="194625" cy="4728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8" idx="3"/>
              <a:endCxn id="21" idx="6"/>
            </p:cNvCxnSpPr>
            <p:nvPr/>
          </p:nvCxnSpPr>
          <p:spPr>
            <a:xfrm flipH="1">
              <a:off x="2698416" y="3738676"/>
              <a:ext cx="668097" cy="639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28" idx="1"/>
          </p:cNvCxnSpPr>
          <p:nvPr/>
        </p:nvCxnSpPr>
        <p:spPr>
          <a:xfrm flipH="1" flipV="1">
            <a:off x="3003907" y="1940038"/>
            <a:ext cx="1056893" cy="92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80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41592B-7CA4-41F6-BBAF-F04B6546CB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dirty="0"/>
              <a:t>Exercise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E4ADA-D90D-4BE3-83F1-C5DB09E70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424" y="657065"/>
            <a:ext cx="2811593" cy="28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6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sz="quarter" idx="10"/>
          </p:nvPr>
        </p:nvSpPr>
        <p:spPr>
          <a:xfrm>
            <a:off x="142802" y="897094"/>
            <a:ext cx="9001198" cy="390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r>
              <a:rPr lang="en-US" dirty="0"/>
              <a:t>Abstract contracts are such that contain at least one not 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implemented function</a:t>
            </a:r>
          </a:p>
          <a:p>
            <a:pPr>
              <a:spcBef>
                <a:spcPts val="0"/>
              </a:spcBef>
            </a:pPr>
            <a:r>
              <a:rPr lang="en-US" dirty="0"/>
              <a:t>They </a:t>
            </a:r>
            <a:r>
              <a:rPr lang="en-US" b="1" dirty="0">
                <a:solidFill>
                  <a:schemeClr val="bg1"/>
                </a:solidFill>
              </a:rPr>
              <a:t>cannot be compiled and published</a:t>
            </a:r>
          </a:p>
          <a:p>
            <a:pPr>
              <a:spcBef>
                <a:spcPts val="0"/>
              </a:spcBef>
            </a:pPr>
            <a:r>
              <a:rPr lang="en-US" dirty="0"/>
              <a:t>They can be </a:t>
            </a:r>
            <a:r>
              <a:rPr lang="en-US" b="1" dirty="0">
                <a:solidFill>
                  <a:schemeClr val="bg1"/>
                </a:solidFill>
              </a:rPr>
              <a:t>used as base contracts</a:t>
            </a:r>
          </a:p>
          <a:p>
            <a:pPr>
              <a:spcBef>
                <a:spcPts val="0"/>
              </a:spcBef>
            </a:pPr>
            <a:r>
              <a:rPr lang="en-US" dirty="0"/>
              <a:t>If the inheriting contract doesn’t implement all not implemented methods, it also becomes an abstract contract</a:t>
            </a:r>
          </a:p>
          <a:p>
            <a:pPr>
              <a:spcBef>
                <a:spcPts val="0"/>
              </a:spcBef>
            </a:pPr>
            <a:r>
              <a:rPr lang="en-US" dirty="0"/>
              <a:t>They can be used to </a:t>
            </a:r>
            <a:r>
              <a:rPr lang="en-US" b="1" dirty="0">
                <a:solidFill>
                  <a:schemeClr val="bg1"/>
                </a:solidFill>
              </a:rPr>
              <a:t>declare the interface </a:t>
            </a:r>
            <a:r>
              <a:rPr lang="en-US" dirty="0"/>
              <a:t>of published contracts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lvl="0"/>
            <a:r>
              <a:rPr lang="en-GB" dirty="0"/>
              <a:t>Abstract Contracts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803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r>
              <a:rPr lang="en-US" dirty="0"/>
              <a:t>Like abstracts, but </a:t>
            </a:r>
            <a:r>
              <a:rPr lang="en-US" b="1" dirty="0">
                <a:solidFill>
                  <a:schemeClr val="bg1"/>
                </a:solidFill>
              </a:rPr>
              <a:t>with the additional limitations</a:t>
            </a:r>
            <a:r>
              <a:rPr lang="en-US" dirty="0"/>
              <a:t>:</a:t>
            </a:r>
          </a:p>
          <a:p>
            <a:pPr lvl="1">
              <a:spcBef>
                <a:spcPts val="0"/>
              </a:spcBef>
            </a:pPr>
            <a:r>
              <a:rPr lang="en-US" dirty="0"/>
              <a:t>Cannot have implemented functions</a:t>
            </a:r>
          </a:p>
          <a:p>
            <a:pPr lvl="1">
              <a:spcBef>
                <a:spcPts val="0"/>
              </a:spcBef>
            </a:pPr>
            <a:r>
              <a:rPr lang="en-US" dirty="0"/>
              <a:t>Cannot inherit other contracts or interfaces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Cannot define constructor, variables and custom types 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(</a:t>
            </a:r>
            <a:r>
              <a:rPr lang="en-US" noProof="1"/>
              <a:t>struct, enum</a:t>
            </a:r>
            <a:r>
              <a:rPr lang="en-US" dirty="0"/>
              <a:t>, …)</a:t>
            </a:r>
          </a:p>
          <a:p>
            <a:pPr>
              <a:spcBef>
                <a:spcPts val="0"/>
              </a:spcBef>
            </a:pPr>
            <a:r>
              <a:rPr lang="en-US" dirty="0"/>
              <a:t>They contain only information from the ABI definition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lvl="0"/>
            <a:r>
              <a:rPr lang="en-GB" dirty="0"/>
              <a:t>Interface Contracts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497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Libraries</a:t>
            </a:r>
            <a:r>
              <a:rPr lang="en-US" dirty="0"/>
              <a:t> are contracts </a:t>
            </a:r>
            <a:endParaRPr lang="bg-BG" dirty="0" smtClean="0"/>
          </a:p>
          <a:p>
            <a:pPr lvl="1">
              <a:buClr>
                <a:schemeClr val="tx1"/>
              </a:buClr>
            </a:pPr>
            <a:r>
              <a:rPr lang="en-US" sz="2548" b="1" dirty="0">
                <a:solidFill>
                  <a:schemeClr val="bg1"/>
                </a:solidFill>
              </a:rPr>
              <a:t>do </a:t>
            </a:r>
            <a:r>
              <a:rPr lang="en-US" sz="2548" b="1" dirty="0">
                <a:solidFill>
                  <a:schemeClr val="bg1"/>
                </a:solidFill>
              </a:rPr>
              <a:t>not </a:t>
            </a:r>
            <a:r>
              <a:rPr lang="en-US" dirty="0"/>
              <a:t>have </a:t>
            </a:r>
            <a:r>
              <a:rPr lang="en-US" dirty="0" smtClean="0"/>
              <a:t>storage</a:t>
            </a:r>
            <a:endParaRPr lang="bg-BG" dirty="0" smtClean="0"/>
          </a:p>
          <a:p>
            <a:pPr lvl="1">
              <a:buClr>
                <a:schemeClr val="tx1"/>
              </a:buClr>
            </a:pPr>
            <a:r>
              <a:rPr lang="en-US" dirty="0" smtClean="0"/>
              <a:t>they </a:t>
            </a:r>
            <a:r>
              <a:rPr lang="en-US" sz="2548" b="1" dirty="0">
                <a:solidFill>
                  <a:schemeClr val="bg1"/>
                </a:solidFill>
              </a:rPr>
              <a:t>cannot</a:t>
            </a:r>
            <a:r>
              <a:rPr lang="en-US" dirty="0"/>
              <a:t> hold </a:t>
            </a:r>
            <a:r>
              <a:rPr lang="en-US" dirty="0" smtClean="0"/>
              <a:t>ether</a:t>
            </a:r>
            <a:endParaRPr lang="bg-BG" dirty="0" smtClean="0"/>
          </a:p>
          <a:p>
            <a:pPr lvl="1">
              <a:buClr>
                <a:schemeClr val="tx1"/>
              </a:buClr>
            </a:pPr>
            <a:r>
              <a:rPr lang="en-US" sz="2548" b="1" dirty="0">
                <a:solidFill>
                  <a:schemeClr val="bg1"/>
                </a:solidFill>
              </a:rPr>
              <a:t>cannot </a:t>
            </a:r>
            <a:r>
              <a:rPr lang="en-US" sz="2548" b="1" dirty="0">
                <a:solidFill>
                  <a:schemeClr val="bg1"/>
                </a:solidFill>
              </a:rPr>
              <a:t>inherit </a:t>
            </a:r>
            <a:r>
              <a:rPr lang="en-US" dirty="0"/>
              <a:t>or </a:t>
            </a:r>
            <a:r>
              <a:rPr lang="en-US" sz="2548" b="1" dirty="0">
                <a:solidFill>
                  <a:schemeClr val="bg1"/>
                </a:solidFill>
              </a:rPr>
              <a:t>be inherited </a:t>
            </a:r>
            <a:r>
              <a:rPr lang="en-US" dirty="0"/>
              <a:t>by other </a:t>
            </a:r>
            <a:r>
              <a:rPr lang="en-US" dirty="0" smtClean="0"/>
              <a:t>contracts </a:t>
            </a:r>
            <a:endParaRPr lang="bg-BG" dirty="0" smtClean="0"/>
          </a:p>
          <a:p>
            <a:pPr>
              <a:buClr>
                <a:schemeClr val="tx1"/>
              </a:buClr>
            </a:pPr>
            <a:r>
              <a:rPr lang="en-US" dirty="0" smtClean="0"/>
              <a:t>Libraries </a:t>
            </a:r>
            <a:r>
              <a:rPr lang="en-US" b="1" dirty="0">
                <a:solidFill>
                  <a:schemeClr val="bg1"/>
                </a:solidFill>
              </a:rPr>
              <a:t>can</a:t>
            </a:r>
            <a:r>
              <a:rPr lang="en-US" dirty="0"/>
              <a:t> be seen as implicit base contracts of the contracts that use </a:t>
            </a:r>
            <a:r>
              <a:rPr lang="en-US" dirty="0" smtClean="0"/>
              <a:t>them</a:t>
            </a:r>
            <a:endParaRPr lang="bg-BG" dirty="0" smtClean="0"/>
          </a:p>
          <a:p>
            <a:pPr>
              <a:buClr>
                <a:schemeClr val="tx1"/>
              </a:buClr>
            </a:pPr>
            <a:endParaRPr lang="bg-BG" dirty="0"/>
          </a:p>
          <a:p>
            <a:pPr>
              <a:buClr>
                <a:schemeClr val="tx1"/>
              </a:buClr>
            </a:pPr>
            <a:endParaRPr lang="bg-BG" dirty="0" smtClean="0"/>
          </a:p>
          <a:p>
            <a:pPr marL="0" indent="0">
              <a:buClr>
                <a:schemeClr val="tx1"/>
              </a:buClr>
              <a:buNone/>
            </a:pPr>
            <a:endParaRPr lang="bg-BG" dirty="0"/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lvl="0"/>
            <a:r>
              <a:rPr lang="en-GB" dirty="0"/>
              <a:t>Libraries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64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Their code is </a:t>
            </a:r>
            <a:r>
              <a:rPr lang="en-US" b="1" dirty="0">
                <a:solidFill>
                  <a:schemeClr val="bg1"/>
                </a:solidFill>
              </a:rPr>
              <a:t>executed in the context of the calling contract</a:t>
            </a:r>
          </a:p>
          <a:p>
            <a:pPr lvl="1">
              <a:spcBef>
                <a:spcPts val="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an external call!</a:t>
            </a:r>
          </a:p>
          <a:p>
            <a:pPr lvl="1"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You can pass storage references to libraries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Libraries is an external piece of code that interacts 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internally</a:t>
            </a:r>
            <a:r>
              <a:rPr lang="bg-BG" dirty="0"/>
              <a:t> </a:t>
            </a:r>
            <a:r>
              <a:rPr lang="en-US" dirty="0"/>
              <a:t>with our contract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lvl="0"/>
            <a:r>
              <a:rPr lang="en-GB" dirty="0"/>
              <a:t>Libraries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571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3000"/>
              <a:buFont typeface="Calibri"/>
              <a:buNone/>
            </a:pPr>
            <a:r>
              <a:rPr lang="en-GB" sz="3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 sz="3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body" sz="quarter" idx="13"/>
          </p:nvPr>
        </p:nvSpPr>
        <p:spPr>
          <a:xfrm>
            <a:off x="41527" y="850967"/>
            <a:ext cx="5565652" cy="283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330200" lvl="0" indent="-330200">
              <a:lnSpc>
                <a:spcPct val="117647"/>
              </a:lnSpc>
              <a:spcBef>
                <a:spcPts val="0"/>
              </a:spcBef>
              <a:buFont typeface="Noto Sans Symbols"/>
              <a:buAutoNum type="arabicPeriod"/>
            </a:pPr>
            <a:r>
              <a:rPr lang="en-US" sz="2200" dirty="0"/>
              <a:t>Calling other contracts</a:t>
            </a:r>
          </a:p>
          <a:p>
            <a:pPr marL="330200" lvl="0" indent="-330200">
              <a:lnSpc>
                <a:spcPct val="117647"/>
              </a:lnSpc>
              <a:spcBef>
                <a:spcPts val="0"/>
              </a:spcBef>
              <a:buFont typeface="Noto Sans Symbols"/>
              <a:buAutoNum type="arabicPeriod"/>
            </a:pPr>
            <a:r>
              <a:rPr lang="en-US" sz="2200" dirty="0"/>
              <a:t>Account type - send, call, </a:t>
            </a:r>
            <a:r>
              <a:rPr lang="en-US" sz="2200" noProof="1"/>
              <a:t>delegatecall</a:t>
            </a:r>
          </a:p>
          <a:p>
            <a:pPr marL="330200" lvl="0" indent="-330200">
              <a:lnSpc>
                <a:spcPct val="117647"/>
              </a:lnSpc>
              <a:spcBef>
                <a:spcPts val="0"/>
              </a:spcBef>
              <a:buFont typeface="Noto Sans Symbols"/>
              <a:buAutoNum type="arabicPeriod"/>
            </a:pPr>
            <a:r>
              <a:rPr lang="en-US" sz="2200" dirty="0"/>
              <a:t>Inheritance</a:t>
            </a:r>
          </a:p>
          <a:p>
            <a:pPr marL="800100" lvl="1" indent="-342900">
              <a:lnSpc>
                <a:spcPct val="117647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/>
              <a:t>constructors of parents</a:t>
            </a:r>
          </a:p>
          <a:p>
            <a:pPr marL="800100" lvl="1" indent="-342900">
              <a:lnSpc>
                <a:spcPct val="117647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200" dirty="0"/>
              <a:t>multiple inheritance</a:t>
            </a:r>
          </a:p>
          <a:p>
            <a:pPr marL="330200" lvl="0" indent="-330200">
              <a:lnSpc>
                <a:spcPct val="117647"/>
              </a:lnSpc>
              <a:spcBef>
                <a:spcPts val="0"/>
              </a:spcBef>
              <a:buFont typeface="Noto Sans Symbols"/>
              <a:buAutoNum type="arabicPeriod"/>
            </a:pPr>
            <a:r>
              <a:rPr lang="en-US" sz="2200" dirty="0"/>
              <a:t>Abstract contracts</a:t>
            </a:r>
          </a:p>
          <a:p>
            <a:pPr marL="330200" lvl="0" indent="-330200">
              <a:lnSpc>
                <a:spcPct val="117647"/>
              </a:lnSpc>
              <a:spcBef>
                <a:spcPts val="0"/>
              </a:spcBef>
              <a:buFont typeface="Noto Sans Symbols"/>
              <a:buAutoNum type="arabicPeriod"/>
            </a:pPr>
            <a:r>
              <a:rPr lang="en-US" sz="2200" dirty="0"/>
              <a:t>Interface contracts</a:t>
            </a:r>
          </a:p>
          <a:p>
            <a:pPr marL="330200" lvl="0" indent="-330200">
              <a:lnSpc>
                <a:spcPct val="117647"/>
              </a:lnSpc>
              <a:spcBef>
                <a:spcPts val="0"/>
              </a:spcBef>
              <a:buFont typeface="Noto Sans Symbols"/>
              <a:buAutoNum type="arabicPeriod"/>
            </a:pPr>
            <a:r>
              <a:rPr lang="en-US" sz="2200" dirty="0"/>
              <a:t>Libraries</a:t>
            </a:r>
          </a:p>
          <a:p>
            <a:pPr marL="330200" lvl="0" indent="-330200">
              <a:lnSpc>
                <a:spcPct val="117647"/>
              </a:lnSpc>
              <a:spcBef>
                <a:spcPts val="0"/>
              </a:spcBef>
              <a:buFont typeface="Noto Sans Symbols"/>
              <a:buAutoNum type="arabicPeriod"/>
            </a:pPr>
            <a:r>
              <a:rPr lang="en-US" sz="2200" dirty="0"/>
              <a:t>Directive “using x for y”</a:t>
            </a:r>
          </a:p>
          <a:p>
            <a:pPr marL="330200" lvl="0" indent="-330200">
              <a:lnSpc>
                <a:spcPct val="117647"/>
              </a:lnSpc>
              <a:spcBef>
                <a:spcPts val="0"/>
              </a:spcBef>
              <a:buFont typeface="Noto Sans Symbols"/>
              <a:buAutoNum type="arabicPeriod"/>
            </a:pPr>
            <a:endParaRPr lang="en-US" sz="2200" dirty="0"/>
          </a:p>
        </p:txBody>
      </p:sp>
      <p:sp>
        <p:nvSpPr>
          <p:cNvPr id="142" name="Shape 142"/>
          <p:cNvSpPr txBox="1">
            <a:spLocks noGrp="1"/>
          </p:cNvSpPr>
          <p:nvPr>
            <p:ph type="sldNum" sz="quarter" idx="16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432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r>
              <a:rPr lang="en-US" dirty="0"/>
              <a:t>Solidity’s ‘using’ Keyword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r>
              <a:rPr lang="en-US" dirty="0"/>
              <a:t>Used to bind library functions to a 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certain data type</a:t>
            </a:r>
          </a:p>
          <a:p>
            <a:r>
              <a:rPr lang="en-US" dirty="0"/>
              <a:t>Syntactic sugar</a:t>
            </a:r>
          </a:p>
          <a:p>
            <a:endParaRPr lang="en-US" u="sng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2226185" y="2802217"/>
            <a:ext cx="3609493" cy="451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54000" rIns="108000" bIns="54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using</a:t>
            </a:r>
            <a:r>
              <a:rPr lang="en-US" sz="1800" b="0" dirty="0">
                <a:effectLst/>
              </a:rPr>
              <a:t> </a:t>
            </a:r>
            <a:r>
              <a:rPr lang="en-US" sz="1800" b="0" dirty="0" err="1">
                <a:solidFill>
                  <a:schemeClr val="tx1"/>
                </a:solidFill>
                <a:effectLst/>
              </a:rPr>
              <a:t>SomeLibrary</a:t>
            </a:r>
            <a:r>
              <a:rPr lang="en-US" sz="1800" b="0" dirty="0">
                <a:effectLst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for</a:t>
            </a:r>
            <a:r>
              <a:rPr lang="en-US" sz="180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ea typeface="Calibri"/>
                <a:cs typeface="Calibri"/>
              </a:rPr>
              <a:t>uint</a:t>
            </a:r>
            <a:r>
              <a:rPr lang="en-US" sz="1800" b="0" dirty="0">
                <a:solidFill>
                  <a:schemeClr val="tx1"/>
                </a:solidFill>
                <a:effectLst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9962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dirty="0"/>
              <a:t>abstract contracts</a:t>
            </a:r>
          </a:p>
          <a:p>
            <a:pPr>
              <a:spcBef>
                <a:spcPts val="0"/>
              </a:spcBef>
            </a:pPr>
            <a:r>
              <a:rPr lang="en-GB" dirty="0"/>
              <a:t>interface contracts</a:t>
            </a:r>
          </a:p>
          <a:p>
            <a:pPr>
              <a:spcBef>
                <a:spcPts val="0"/>
              </a:spcBef>
            </a:pPr>
            <a:r>
              <a:rPr lang="en-GB" dirty="0"/>
              <a:t>libraries contracts</a:t>
            </a:r>
          </a:p>
          <a:p>
            <a:pPr>
              <a:spcBef>
                <a:spcPts val="0"/>
              </a:spcBef>
            </a:pPr>
            <a:r>
              <a:rPr lang="en-GB" dirty="0"/>
              <a:t>using </a:t>
            </a:r>
            <a:r>
              <a:rPr lang="en-GB" b="1" dirty="0">
                <a:solidFill>
                  <a:schemeClr val="bg1"/>
                </a:solidFill>
              </a:rPr>
              <a:t>x</a:t>
            </a:r>
            <a:r>
              <a:rPr lang="en-GB" dirty="0"/>
              <a:t> for </a:t>
            </a:r>
            <a:r>
              <a:rPr lang="en-GB" b="1" dirty="0">
                <a:solidFill>
                  <a:schemeClr val="bg1"/>
                </a:solidFill>
              </a:rPr>
              <a:t>y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lvl="0"/>
            <a:r>
              <a:rPr lang="en-GB" sz="3200" dirty="0"/>
              <a:t>Example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DC17B6-17D3-4D0E-B343-265089939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516" y="1560501"/>
            <a:ext cx="2405921" cy="290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6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A57E7-8229-4829-B2C9-399A804B16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dirty="0"/>
              <a:t>Exercise 3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203C45-9B56-4B22-8785-C38FF877E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424" y="657065"/>
            <a:ext cx="2811593" cy="28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6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https://blog.aragon.one/library-driven-development-in-solidity-2bebcaf88736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https://blockgeeks.com/guides/ethereum-casper/</a:t>
            </a:r>
            <a:endParaRPr lang="en-US" dirty="0"/>
          </a:p>
          <a:p>
            <a:endParaRPr lang="en-US" dirty="0"/>
          </a:p>
          <a:p>
            <a:r>
              <a:rPr lang="en-US">
                <a:hlinkClick r:id="rId5"/>
              </a:rPr>
              <a:t>https://medium.com/cardstack/upgradable-contracts-in-solidity-d5af87f0f913</a:t>
            </a:r>
            <a:endParaRPr lang="en-US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content</a:t>
            </a:r>
          </a:p>
        </p:txBody>
      </p:sp>
    </p:spTree>
    <p:extLst>
      <p:ext uri="{BB962C8B-B14F-4D97-AF65-F5344CB8AC3E}">
        <p14:creationId xmlns:p14="http://schemas.microsoft.com/office/powerpoint/2010/main" val="339692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191" y="4800600"/>
            <a:ext cx="9085659" cy="272654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4091834" y="3401877"/>
            <a:ext cx="4251626" cy="6477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800540" y="3401877"/>
            <a:ext cx="2971610" cy="6477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6663290" y="4174774"/>
            <a:ext cx="1680170" cy="6477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800540" y="4174774"/>
            <a:ext cx="4175673" cy="6477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5222366" y="4174774"/>
            <a:ext cx="1194772" cy="6477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3998081" y="1856081"/>
            <a:ext cx="4345379" cy="6477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800541" y="1856081"/>
            <a:ext cx="2893784" cy="6477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6507328" y="1083184"/>
            <a:ext cx="1836132" cy="6477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800540" y="1083184"/>
            <a:ext cx="3139344" cy="6477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4205962" y="1083184"/>
            <a:ext cx="2035288" cy="6477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4478904" y="2628979"/>
            <a:ext cx="1889744" cy="6477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6640770" y="2628979"/>
            <a:ext cx="1702690" cy="6477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800541" y="2628979"/>
            <a:ext cx="3406241" cy="6477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636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848256" y="1550943"/>
            <a:ext cx="3767414" cy="1079719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3690298" y="3048282"/>
            <a:ext cx="4605446" cy="1079719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4819586" y="1550943"/>
            <a:ext cx="1472084" cy="1079719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6495586" y="1550943"/>
            <a:ext cx="1800158" cy="1079719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848257" y="3048282"/>
            <a:ext cx="2537339" cy="1079719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60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399" dirty="0"/>
              <a:t>Software University – High-Quality Education and </a:t>
            </a:r>
            <a:br>
              <a:rPr lang="en-US" sz="2399" dirty="0"/>
            </a:br>
            <a:r>
              <a:rPr lang="en-US" sz="23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174" noProof="1">
                <a:hlinkClick r:id="rId3"/>
              </a:rPr>
              <a:t>softuni.bg</a:t>
            </a:r>
            <a:r>
              <a:rPr lang="en-US" sz="2174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2399" dirty="0"/>
              <a:t>Software University Foundation</a:t>
            </a:r>
            <a:endParaRPr lang="bg-BG" sz="2399" dirty="0"/>
          </a:p>
          <a:p>
            <a:pPr lvl="1">
              <a:lnSpc>
                <a:spcPct val="100000"/>
              </a:lnSpc>
            </a:pPr>
            <a:r>
              <a:rPr lang="en-US" sz="2249" noProof="1">
                <a:hlinkClick r:id="rId4"/>
              </a:rPr>
              <a:t>http://softuni.foundation/</a:t>
            </a:r>
            <a:endParaRPr lang="en-US" sz="2249" noProof="1"/>
          </a:p>
          <a:p>
            <a:pPr>
              <a:lnSpc>
                <a:spcPct val="100000"/>
              </a:lnSpc>
            </a:pPr>
            <a:r>
              <a:rPr lang="en-US" sz="2399" dirty="0"/>
              <a:t>Software University @ Facebook</a:t>
            </a:r>
          </a:p>
          <a:p>
            <a:pPr marL="742709" lvl="1" indent="-285657" defTabSz="914103">
              <a:lnSpc>
                <a:spcPct val="100000"/>
              </a:lnSpc>
              <a:tabLst>
                <a:tab pos="211868" algn="l"/>
              </a:tabLst>
              <a:defRPr/>
            </a:pPr>
            <a:r>
              <a:rPr lang="en-US" sz="2174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174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399" dirty="0"/>
              <a:t>Software University Forums</a:t>
            </a:r>
          </a:p>
          <a:p>
            <a:pPr marL="742709" lvl="1" indent="-285657" defTabSz="914103">
              <a:lnSpc>
                <a:spcPct val="100000"/>
              </a:lnSpc>
              <a:tabLst>
                <a:tab pos="211868" algn="l"/>
              </a:tabLst>
              <a:defRPr/>
            </a:pPr>
            <a:r>
              <a:rPr lang="en-US" sz="2099" dirty="0">
                <a:hlinkClick r:id="rId6"/>
              </a:rPr>
              <a:t>forum.softuni.bg</a:t>
            </a:r>
            <a:endParaRPr lang="en-US" sz="20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51" y="1903585"/>
            <a:ext cx="1591937" cy="397058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46" y="1543050"/>
            <a:ext cx="2525150" cy="3362218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0650" y="2740779"/>
            <a:ext cx="838837" cy="8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50" y="4019751"/>
            <a:ext cx="781472" cy="78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1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086" y="2857500"/>
            <a:ext cx="3481750" cy="1218183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1025" tIns="27000" rIns="81025" bIns="27000" anchor="t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5400"/>
              <a:buFont typeface="Noto Sans Symbols"/>
              <a:buNone/>
            </a:pPr>
            <a:r>
              <a:rPr lang="en-GB" sz="5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sli.do</a:t>
            </a:r>
            <a:r>
              <a:rPr lang="en-GB" sz="45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GB" sz="45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86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lang="en-GB" sz="8600" b="1" dirty="0"/>
              <a:t>SContracts</a:t>
            </a:r>
            <a:endParaRPr sz="45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63500" algn="l" rtl="0">
              <a:lnSpc>
                <a:spcPct val="105000"/>
              </a:lnSpc>
              <a:spcBef>
                <a:spcPts val="900"/>
              </a:spcBef>
              <a:spcAft>
                <a:spcPts val="0"/>
              </a:spcAft>
              <a:buClr>
                <a:srgbClr val="F2B254"/>
              </a:buClr>
              <a:buSzPts val="2600"/>
              <a:buFont typeface="Noto Sans Symbols"/>
              <a:buNone/>
            </a:pPr>
            <a:endParaRPr sz="2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1025" tIns="27000" rIns="81025" bIns="27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3000"/>
              <a:buFont typeface="Calibri"/>
              <a:buNone/>
            </a:pPr>
            <a:r>
              <a:rPr lang="en-GB" sz="3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Questions</a:t>
            </a:r>
            <a:endParaRPr sz="1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sz="quarter" idx="10"/>
          </p:nvPr>
        </p:nvSpPr>
        <p:spPr>
          <a:xfrm>
            <a:off x="142804" y="929708"/>
            <a:ext cx="8863572" cy="4213791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2200" dirty="0"/>
              <a:t>Very low level! </a:t>
            </a:r>
            <a:r>
              <a:rPr lang="en-US" sz="2200" b="1" dirty="0">
                <a:solidFill>
                  <a:schemeClr val="bg1"/>
                </a:solidFill>
              </a:rPr>
              <a:t>Avoid</a:t>
            </a:r>
            <a:r>
              <a:rPr lang="en-US" sz="2200" dirty="0"/>
              <a:t> if possible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sz="2200" b="1" dirty="0">
                <a:solidFill>
                  <a:schemeClr val="bg1"/>
                </a:solidFill>
              </a:rPr>
              <a:t>send</a:t>
            </a:r>
          </a:p>
          <a:p>
            <a:pPr lvl="1">
              <a:spcBef>
                <a:spcPts val="0"/>
              </a:spcBef>
              <a:buClr>
                <a:schemeClr val="tx1"/>
              </a:buClr>
            </a:pPr>
            <a:r>
              <a:rPr lang="en-US" sz="2200" dirty="0"/>
              <a:t>Like transfer, but returns false instead of throwing exception on failure. Always check return value!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sz="2200" b="1" dirty="0" smtClean="0">
                <a:solidFill>
                  <a:schemeClr val="bg1"/>
                </a:solidFill>
              </a:rPr>
              <a:t>call – breaking change with version 0.5.0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  <a:buClr>
                <a:schemeClr val="tx1"/>
              </a:buClr>
            </a:pPr>
            <a:r>
              <a:rPr lang="en-US" sz="2200" dirty="0"/>
              <a:t>o</a:t>
            </a:r>
            <a:r>
              <a:rPr lang="en-US" sz="2200" dirty="0" smtClean="0"/>
              <a:t>nly one argument</a:t>
            </a:r>
            <a:endParaRPr lang="en-US" sz="2200" dirty="0"/>
          </a:p>
          <a:p>
            <a:pPr lvl="1">
              <a:spcBef>
                <a:spcPts val="0"/>
              </a:spcBef>
              <a:buClr>
                <a:schemeClr val="tx1"/>
              </a:buClr>
            </a:pPr>
            <a:r>
              <a:rPr lang="en-US" sz="2200" dirty="0" smtClean="0"/>
              <a:t>method id and arguments packed with </a:t>
            </a:r>
            <a:r>
              <a:rPr lang="en-US" sz="2200" b="1" dirty="0" err="1" smtClean="0">
                <a:solidFill>
                  <a:schemeClr val="bg1"/>
                </a:solidFill>
              </a:rPr>
              <a:t>abi.encodeWithSignature</a:t>
            </a:r>
            <a:endParaRPr lang="en-US" sz="2200" dirty="0"/>
          </a:p>
          <a:p>
            <a:pPr lvl="1">
              <a:spcBef>
                <a:spcPts val="0"/>
              </a:spcBef>
              <a:buClr>
                <a:schemeClr val="tx1"/>
              </a:buClr>
            </a:pPr>
            <a:r>
              <a:rPr lang="en-US" sz="2200" dirty="0" smtClean="0"/>
              <a:t>returns tuple (bool, bytes)</a:t>
            </a:r>
            <a:endParaRPr lang="en-US" sz="2200" dirty="0"/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sz="2200" b="1" dirty="0" err="1" smtClean="0">
                <a:solidFill>
                  <a:schemeClr val="bg1"/>
                </a:solidFill>
              </a:rPr>
              <a:t>delegatecall</a:t>
            </a:r>
            <a:r>
              <a:rPr lang="en-US" sz="2200" b="1" dirty="0" smtClean="0">
                <a:solidFill>
                  <a:schemeClr val="bg1"/>
                </a:solidFill>
              </a:rPr>
              <a:t> </a:t>
            </a:r>
            <a:r>
              <a:rPr lang="en-US" sz="2200" b="1" dirty="0">
                <a:solidFill>
                  <a:schemeClr val="bg1"/>
                </a:solidFill>
              </a:rPr>
              <a:t>- breaking change with version </a:t>
            </a:r>
            <a:r>
              <a:rPr lang="en-US" sz="2200" b="1" dirty="0" smtClean="0">
                <a:solidFill>
                  <a:schemeClr val="bg1"/>
                </a:solidFill>
              </a:rPr>
              <a:t>0.5.0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  <a:buClr>
                <a:schemeClr val="tx1"/>
              </a:buClr>
            </a:pPr>
            <a:r>
              <a:rPr lang="en-US" sz="2200" dirty="0"/>
              <a:t>execute external code on internal state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lvl="0"/>
            <a:r>
              <a:rPr lang="bg-BG" dirty="0"/>
              <a:t>А</a:t>
            </a:r>
            <a:r>
              <a:rPr lang="en-GB" noProof="1"/>
              <a:t>ddress</a:t>
            </a:r>
            <a:r>
              <a:rPr lang="en-GB" dirty="0"/>
              <a:t> </a:t>
            </a:r>
            <a:r>
              <a:rPr lang="bg-BG" dirty="0"/>
              <a:t>Т</a:t>
            </a:r>
            <a:r>
              <a:rPr lang="en-GB" noProof="1"/>
              <a:t>ype</a:t>
            </a:r>
            <a:r>
              <a:rPr lang="en-GB" dirty="0"/>
              <a:t> </a:t>
            </a:r>
            <a:r>
              <a:rPr lang="bg-BG" dirty="0"/>
              <a:t>М</a:t>
            </a:r>
            <a:r>
              <a:rPr lang="en-GB" dirty="0"/>
              <a:t>embers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sz="quarter" idx="10"/>
          </p:nvPr>
        </p:nvSpPr>
        <p:spPr>
          <a:xfrm>
            <a:off x="85061" y="826211"/>
            <a:ext cx="8863572" cy="390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r>
              <a:rPr lang="en-US" dirty="0"/>
              <a:t>Contracts can </a:t>
            </a:r>
            <a:r>
              <a:rPr lang="en-US" b="1" dirty="0">
                <a:solidFill>
                  <a:schemeClr val="bg1"/>
                </a:solidFill>
              </a:rPr>
              <a:t>publish other contracts</a:t>
            </a:r>
          </a:p>
          <a:p>
            <a:pPr>
              <a:spcBef>
                <a:spcPts val="0"/>
              </a:spcBef>
            </a:pPr>
            <a:r>
              <a:rPr lang="en-US" dirty="0"/>
              <a:t>Contracts can </a:t>
            </a:r>
            <a:r>
              <a:rPr lang="en-US" b="1" dirty="0">
                <a:solidFill>
                  <a:schemeClr val="bg1"/>
                </a:solidFill>
              </a:rPr>
              <a:t>interact</a:t>
            </a:r>
            <a:r>
              <a:rPr lang="en-US" dirty="0"/>
              <a:t> with published contracts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Can be done via </a:t>
            </a:r>
            <a:r>
              <a:rPr lang="en-US" b="1" dirty="0">
                <a:solidFill>
                  <a:schemeClr val="bg1"/>
                </a:solidFill>
              </a:rPr>
              <a:t>multiple ways</a:t>
            </a:r>
          </a:p>
          <a:p>
            <a:pPr>
              <a:spcBef>
                <a:spcPts val="0"/>
              </a:spcBef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contract call </a:t>
            </a:r>
            <a:r>
              <a:rPr lang="en-US" dirty="0"/>
              <a:t>to another contract is referred to </a:t>
            </a:r>
            <a:r>
              <a:rPr lang="en-US" b="1" dirty="0">
                <a:solidFill>
                  <a:schemeClr val="bg1"/>
                </a:solidFill>
              </a:rPr>
              <a:t>a message call</a:t>
            </a:r>
            <a:r>
              <a:rPr lang="en-US" dirty="0"/>
              <a:t>.</a:t>
            </a:r>
          </a:p>
          <a:p>
            <a:pPr lvl="1">
              <a:spcBef>
                <a:spcPts val="0"/>
              </a:spcBef>
            </a:pPr>
            <a:r>
              <a:rPr lang="en-US" dirty="0"/>
              <a:t>All calls are within the </a:t>
            </a:r>
            <a:r>
              <a:rPr lang="en-US" b="1" dirty="0">
                <a:solidFill>
                  <a:schemeClr val="bg1"/>
                </a:solidFill>
              </a:rPr>
              <a:t>same TX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must fit the gas limit</a:t>
            </a:r>
          </a:p>
          <a:p>
            <a:pPr lvl="1">
              <a:spcBef>
                <a:spcPts val="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A contract calling another can limit the amount of gas the other can use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lvl="0"/>
            <a:r>
              <a:rPr lang="en-GB" dirty="0"/>
              <a:t>Calling </a:t>
            </a:r>
            <a:r>
              <a:rPr lang="en-US" dirty="0"/>
              <a:t>O</a:t>
            </a:r>
            <a:r>
              <a:rPr lang="en-GB" noProof="1"/>
              <a:t>ther</a:t>
            </a:r>
            <a:r>
              <a:rPr lang="en-GB" dirty="0"/>
              <a:t> </a:t>
            </a:r>
            <a:r>
              <a:rPr lang="en-US" dirty="0"/>
              <a:t>C</a:t>
            </a:r>
            <a:r>
              <a:rPr lang="en-GB" noProof="1"/>
              <a:t>ontracts</a:t>
            </a:r>
          </a:p>
        </p:txBody>
      </p:sp>
    </p:spTree>
    <p:extLst>
      <p:ext uri="{BB962C8B-B14F-4D97-AF65-F5344CB8AC3E}">
        <p14:creationId xmlns:p14="http://schemas.microsoft.com/office/powerpoint/2010/main" val="411572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r>
              <a:rPr lang="en-US" noProof="1"/>
              <a:t>The members of </a:t>
            </a:r>
            <a:r>
              <a:rPr lang="en-US" b="1" noProof="1">
                <a:solidFill>
                  <a:schemeClr val="bg1"/>
                </a:solidFill>
              </a:rPr>
              <a:t>msg</a:t>
            </a:r>
            <a:r>
              <a:rPr lang="en-US" noProof="1"/>
              <a:t> (msg.sender, msg.value, …) are the ones </a:t>
            </a:r>
            <a:r>
              <a:rPr lang="bg-BG" noProof="1"/>
              <a:t/>
            </a:r>
            <a:br>
              <a:rPr lang="bg-BG" noProof="1"/>
            </a:br>
            <a:r>
              <a:rPr lang="en-US" noProof="1"/>
              <a:t>from the</a:t>
            </a:r>
            <a:r>
              <a:rPr lang="en-US" b="1" noProof="1">
                <a:solidFill>
                  <a:schemeClr val="bg1"/>
                </a:solidFill>
              </a:rPr>
              <a:t> last call</a:t>
            </a:r>
            <a:r>
              <a:rPr lang="en-US" noProof="1"/>
              <a:t>, not the whole transaction!</a:t>
            </a:r>
          </a:p>
          <a:p>
            <a:pPr lvl="1">
              <a:spcBef>
                <a:spcPts val="0"/>
              </a:spcBef>
            </a:pPr>
            <a:r>
              <a:rPr lang="en-US" noProof="1"/>
              <a:t>If contract </a:t>
            </a:r>
            <a:r>
              <a:rPr lang="en-US" b="1" noProof="1">
                <a:solidFill>
                  <a:schemeClr val="bg1"/>
                </a:solidFill>
              </a:rPr>
              <a:t>A calls B</a:t>
            </a:r>
            <a:r>
              <a:rPr lang="en-US" noProof="1"/>
              <a:t>, in the code of B, </a:t>
            </a:r>
            <a:r>
              <a:rPr lang="en-US" b="1" noProof="1">
                <a:solidFill>
                  <a:schemeClr val="bg1"/>
                </a:solidFill>
              </a:rPr>
              <a:t>msg.sender will be A</a:t>
            </a:r>
          </a:p>
          <a:p>
            <a:pPr>
              <a:spcBef>
                <a:spcPts val="0"/>
              </a:spcBef>
            </a:pPr>
            <a:r>
              <a:rPr lang="en-US" noProof="1"/>
              <a:t>The </a:t>
            </a:r>
            <a:r>
              <a:rPr lang="en-US" b="1" noProof="1">
                <a:solidFill>
                  <a:schemeClr val="bg1"/>
                </a:solidFill>
              </a:rPr>
              <a:t>initial caller </a:t>
            </a:r>
            <a:r>
              <a:rPr lang="en-US" noProof="1"/>
              <a:t>of the transaction is </a:t>
            </a:r>
            <a:r>
              <a:rPr lang="en-US" b="1" noProof="1">
                <a:solidFill>
                  <a:schemeClr val="bg1"/>
                </a:solidFill>
              </a:rPr>
              <a:t>tx.origin</a:t>
            </a:r>
          </a:p>
          <a:p>
            <a:pPr>
              <a:spcBef>
                <a:spcPts val="0"/>
              </a:spcBef>
            </a:pPr>
            <a:endParaRPr lang="en-US" noProof="1">
              <a:solidFill>
                <a:schemeClr val="accent1"/>
              </a:solidFill>
            </a:endParaRPr>
          </a:p>
          <a:p>
            <a:pPr marL="63500" indent="0">
              <a:spcBef>
                <a:spcPts val="0"/>
              </a:spcBef>
              <a:buNone/>
            </a:pPr>
            <a:endParaRPr lang="en-US" noProof="1">
              <a:solidFill>
                <a:schemeClr val="accent1"/>
              </a:solidFill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lvl="0"/>
            <a:r>
              <a:rPr lang="en-GB" dirty="0"/>
              <a:t>Globally Available Variables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45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GB" dirty="0"/>
              <a:t>creating other contracts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GB" dirty="0"/>
              <a:t>calling other contracts via provided address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call vs </a:t>
            </a:r>
            <a:r>
              <a:rPr lang="en-GB" b="1" dirty="0" err="1">
                <a:solidFill>
                  <a:schemeClr val="bg1"/>
                </a:solidFill>
              </a:rPr>
              <a:t>delegatecall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lvl="0"/>
            <a:r>
              <a:rPr lang="en-GB" sz="3200" dirty="0"/>
              <a:t>Example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56AE7-0F43-4B50-B82B-99ADC1201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932" y="2037830"/>
            <a:ext cx="2283834" cy="276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1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465B30-B308-4EFC-BE2F-D9AF86879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dirty="0"/>
              <a:t>Exercise 1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09604-CA07-4767-A0AE-D70669786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424" y="657065"/>
            <a:ext cx="2811593" cy="28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9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sz="quarter" idx="10"/>
          </p:nvPr>
        </p:nvSpPr>
        <p:spPr>
          <a:xfrm>
            <a:off x="70884" y="787172"/>
            <a:ext cx="9519684" cy="390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r>
              <a:rPr lang="en-US" sz="2200" dirty="0"/>
              <a:t>A contract can inherit the functions and variables of other </a:t>
            </a:r>
            <a:r>
              <a:rPr lang="bg-BG" sz="2200" dirty="0"/>
              <a:t/>
            </a:r>
            <a:br>
              <a:rPr lang="bg-BG" sz="2200" dirty="0"/>
            </a:br>
            <a:r>
              <a:rPr lang="en-US" sz="2200" dirty="0"/>
              <a:t>contracts.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The deriving contract </a:t>
            </a:r>
            <a:r>
              <a:rPr lang="en-US" sz="2200" b="1" dirty="0">
                <a:solidFill>
                  <a:schemeClr val="bg1"/>
                </a:solidFill>
              </a:rPr>
              <a:t>can access all non-private members</a:t>
            </a:r>
            <a:r>
              <a:rPr lang="en-US" sz="2200" dirty="0"/>
              <a:t> of the </a:t>
            </a:r>
            <a:r>
              <a:rPr lang="bg-BG" sz="2200" dirty="0"/>
              <a:t/>
            </a:r>
            <a:br>
              <a:rPr lang="bg-BG" sz="2200" dirty="0"/>
            </a:br>
            <a:r>
              <a:rPr lang="en-US" sz="2200" dirty="0"/>
              <a:t>parent contract just like it would access its own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If </a:t>
            </a:r>
            <a:r>
              <a:rPr lang="en-US" sz="2200" b="1" dirty="0">
                <a:solidFill>
                  <a:schemeClr val="bg1"/>
                </a:solidFill>
              </a:rPr>
              <a:t>A inherits B</a:t>
            </a:r>
            <a:r>
              <a:rPr lang="en-US" sz="2200" dirty="0"/>
              <a:t>, when publishing A, you can think of it as if the </a:t>
            </a:r>
            <a:r>
              <a:rPr lang="bg-BG" sz="2200" dirty="0"/>
              <a:t/>
            </a:r>
            <a:br>
              <a:rPr lang="bg-BG" sz="2200" dirty="0"/>
            </a:br>
            <a:r>
              <a:rPr lang="en-US" sz="2200" b="1" dirty="0">
                <a:solidFill>
                  <a:schemeClr val="bg1"/>
                </a:solidFill>
              </a:rPr>
              <a:t>code of B is “copy-pasted” </a:t>
            </a:r>
            <a:r>
              <a:rPr lang="en-US" sz="2200" dirty="0"/>
              <a:t>to A and the contract is published</a:t>
            </a:r>
          </a:p>
          <a:p>
            <a:pPr lvl="1">
              <a:spcBef>
                <a:spcPts val="0"/>
              </a:spcBef>
              <a:buClr>
                <a:schemeClr val="tx1"/>
              </a:buClr>
            </a:pPr>
            <a:r>
              <a:rPr lang="en-US" sz="2200" b="1" dirty="0">
                <a:solidFill>
                  <a:schemeClr val="bg1"/>
                </a:solidFill>
              </a:rPr>
              <a:t>Only one contract exists </a:t>
            </a:r>
            <a:r>
              <a:rPr lang="en-US" sz="2200" dirty="0"/>
              <a:t>and only one is published</a:t>
            </a:r>
          </a:p>
          <a:p>
            <a:pPr lvl="1">
              <a:spcBef>
                <a:spcPts val="0"/>
              </a:spcBef>
            </a:pPr>
            <a:r>
              <a:rPr lang="en-US" sz="2200" dirty="0"/>
              <a:t>The compiler does not literally copy paste</a:t>
            </a:r>
          </a:p>
          <a:p>
            <a:r>
              <a:rPr lang="en-US" sz="2200" dirty="0"/>
              <a:t>The</a:t>
            </a:r>
            <a:r>
              <a:rPr lang="en-US" sz="2200" b="1" dirty="0">
                <a:solidFill>
                  <a:schemeClr val="bg1"/>
                </a:solidFill>
              </a:rPr>
              <a:t> input parameters of constructors </a:t>
            </a:r>
            <a:r>
              <a:rPr lang="en-US" sz="2200" dirty="0"/>
              <a:t>of parent contracts </a:t>
            </a:r>
            <a:r>
              <a:rPr lang="bg-BG" sz="2200" dirty="0"/>
              <a:t/>
            </a:r>
            <a:br>
              <a:rPr lang="bg-BG" sz="2200" dirty="0"/>
            </a:br>
            <a:r>
              <a:rPr lang="en-US" sz="2200" dirty="0"/>
              <a:t>should be </a:t>
            </a:r>
            <a:r>
              <a:rPr lang="en-US" sz="2200" b="1" dirty="0">
                <a:solidFill>
                  <a:schemeClr val="bg1"/>
                </a:solidFill>
              </a:rPr>
              <a:t>provided by the child contract.</a:t>
            </a:r>
          </a:p>
          <a:p>
            <a:pPr marL="0" indent="0">
              <a:spcAft>
                <a:spcPts val="667"/>
              </a:spcAft>
              <a:buNone/>
            </a:pPr>
            <a:endParaRPr lang="en-US" sz="2200" dirty="0"/>
          </a:p>
          <a:p>
            <a:pPr lvl="1">
              <a:spcBef>
                <a:spcPts val="0"/>
              </a:spcBef>
            </a:pPr>
            <a:endParaRPr lang="en-US" sz="2200" dirty="0"/>
          </a:p>
        </p:txBody>
      </p:sp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142804" y="75562"/>
            <a:ext cx="7129535" cy="661991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lvl="0"/>
            <a:r>
              <a:rPr lang="en-GB" dirty="0"/>
              <a:t>Inheritance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1935</TotalTime>
  <Words>589</Words>
  <Application>Microsoft Office PowerPoint</Application>
  <PresentationFormat>On-screen Show (16:9)</PresentationFormat>
  <Paragraphs>156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맑은 고딕</vt:lpstr>
      <vt:lpstr>Arial</vt:lpstr>
      <vt:lpstr>Calibri</vt:lpstr>
      <vt:lpstr>Consolas</vt:lpstr>
      <vt:lpstr>Noto Sans Symbols</vt:lpstr>
      <vt:lpstr>Wingdings</vt:lpstr>
      <vt:lpstr>Wingdings 2</vt:lpstr>
      <vt:lpstr>1_SoftUni3_1</vt:lpstr>
      <vt:lpstr>Smart Contract Development With Solidity</vt:lpstr>
      <vt:lpstr>Table of Contents</vt:lpstr>
      <vt:lpstr>Questions</vt:lpstr>
      <vt:lpstr>Аddress Тype Мembers</vt:lpstr>
      <vt:lpstr>Calling Other Contracts</vt:lpstr>
      <vt:lpstr>Globally Available Variables</vt:lpstr>
      <vt:lpstr>Example</vt:lpstr>
      <vt:lpstr>PowerPoint Presentation</vt:lpstr>
      <vt:lpstr>Inheritance</vt:lpstr>
      <vt:lpstr>Overriding</vt:lpstr>
      <vt:lpstr>Example</vt:lpstr>
      <vt:lpstr>Multiple Inheritance</vt:lpstr>
      <vt:lpstr>Example</vt:lpstr>
      <vt:lpstr>Multiple Inheritance</vt:lpstr>
      <vt:lpstr>PowerPoint Presentation</vt:lpstr>
      <vt:lpstr>Abstract Contracts</vt:lpstr>
      <vt:lpstr>Interface Contracts</vt:lpstr>
      <vt:lpstr>Libraries</vt:lpstr>
      <vt:lpstr>Libraries</vt:lpstr>
      <vt:lpstr>Solidity’s ‘using’ Keyword</vt:lpstr>
      <vt:lpstr>Example</vt:lpstr>
      <vt:lpstr>PowerPoint Presentation</vt:lpstr>
      <vt:lpstr>Interesting content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contract development with solidity</dc:title>
  <dc:creator>Красимир Райков</dc:creator>
  <cp:lastModifiedBy>Красимир Райков</cp:lastModifiedBy>
  <cp:revision>78</cp:revision>
  <dcterms:modified xsi:type="dcterms:W3CDTF">2019-02-27T12:29:10Z</dcterms:modified>
</cp:coreProperties>
</file>